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305" r:id="rId3"/>
    <p:sldId id="300" r:id="rId4"/>
    <p:sldId id="306" r:id="rId5"/>
    <p:sldId id="307" r:id="rId6"/>
    <p:sldId id="308" r:id="rId7"/>
    <p:sldId id="304" r:id="rId8"/>
    <p:sldId id="309" r:id="rId9"/>
    <p:sldId id="289" r:id="rId10"/>
    <p:sldId id="310" r:id="rId11"/>
    <p:sldId id="311" r:id="rId12"/>
    <p:sldId id="315" r:id="rId13"/>
    <p:sldId id="282" r:id="rId14"/>
    <p:sldId id="295" r:id="rId15"/>
    <p:sldId id="296" r:id="rId16"/>
    <p:sldId id="312" r:id="rId17"/>
    <p:sldId id="283" r:id="rId18"/>
    <p:sldId id="284" r:id="rId19"/>
    <p:sldId id="285" r:id="rId20"/>
    <p:sldId id="276" r:id="rId21"/>
    <p:sldId id="313" r:id="rId22"/>
    <p:sldId id="314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A7811-B212-4A8B-A6DB-9D280753E355}" v="30" dt="2024-04-06T07:52:31.322"/>
    <p1510:client id="{50B0EEAC-2EBF-4FC2-9837-12029C80122E}" v="143" dt="2024-04-06T07:49:55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51"/>
  </p:normalViewPr>
  <p:slideViewPr>
    <p:cSldViewPr snapToGrid="0">
      <p:cViewPr varScale="1">
        <p:scale>
          <a:sx n="154" d="100"/>
          <a:sy n="154" d="100"/>
        </p:scale>
        <p:origin x="5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 xiaoxiao" clId="Web-{50B0EEAC-2EBF-4FC2-9837-12029C80122E}"/>
    <pc:docChg chg="modSld">
      <pc:chgData name="huang xiaoxiao" userId="" providerId="" clId="Web-{50B0EEAC-2EBF-4FC2-9837-12029C80122E}" dt="2024-04-06T07:49:55.638" v="141" actId="20577"/>
      <pc:docMkLst>
        <pc:docMk/>
      </pc:docMkLst>
      <pc:sldChg chg="addSp modSp">
        <pc:chgData name="huang xiaoxiao" userId="" providerId="" clId="Web-{50B0EEAC-2EBF-4FC2-9837-12029C80122E}" dt="2024-04-06T07:49:55.638" v="141" actId="20577"/>
        <pc:sldMkLst>
          <pc:docMk/>
          <pc:sldMk cId="365380675" sldId="262"/>
        </pc:sldMkLst>
        <pc:spChg chg="add mod">
          <ac:chgData name="huang xiaoxiao" userId="" providerId="" clId="Web-{50B0EEAC-2EBF-4FC2-9837-12029C80122E}" dt="2024-04-06T07:49:55.638" v="141" actId="20577"/>
          <ac:spMkLst>
            <pc:docMk/>
            <pc:sldMk cId="365380675" sldId="262"/>
            <ac:spMk id="4" creationId="{A6F8C5FE-7E0E-D216-47B9-34F6CDC0DD77}"/>
          </ac:spMkLst>
        </pc:spChg>
        <pc:graphicFrameChg chg="add mod modGraphic">
          <ac:chgData name="huang xiaoxiao" userId="" providerId="" clId="Web-{50B0EEAC-2EBF-4FC2-9837-12029C80122E}" dt="2024-04-06T07:44:25.564" v="140" actId="1076"/>
          <ac:graphicFrameMkLst>
            <pc:docMk/>
            <pc:sldMk cId="365380675" sldId="262"/>
            <ac:graphicFrameMk id="7" creationId="{E38F4630-FDF9-D810-5C0C-331BEB73D1BF}"/>
          </ac:graphicFrameMkLst>
        </pc:graphicFrameChg>
      </pc:sldChg>
    </pc:docChg>
  </pc:docChgLst>
  <pc:docChgLst>
    <pc:chgData name="huang xiaoxiao" clId="Web-{019A7811-B212-4A8B-A6DB-9D280753E355}"/>
    <pc:docChg chg="modSld">
      <pc:chgData name="huang xiaoxiao" userId="" providerId="" clId="Web-{019A7811-B212-4A8B-A6DB-9D280753E355}" dt="2024-04-06T07:52:31.322" v="29" actId="1076"/>
      <pc:docMkLst>
        <pc:docMk/>
      </pc:docMkLst>
      <pc:sldChg chg="modSp">
        <pc:chgData name="huang xiaoxiao" userId="" providerId="" clId="Web-{019A7811-B212-4A8B-A6DB-9D280753E355}" dt="2024-04-06T07:52:31.322" v="29" actId="1076"/>
        <pc:sldMkLst>
          <pc:docMk/>
          <pc:sldMk cId="365380675" sldId="262"/>
        </pc:sldMkLst>
        <pc:spChg chg="mod">
          <ac:chgData name="huang xiaoxiao" userId="" providerId="" clId="Web-{019A7811-B212-4A8B-A6DB-9D280753E355}" dt="2024-04-06T07:52:31.322" v="29" actId="1076"/>
          <ac:spMkLst>
            <pc:docMk/>
            <pc:sldMk cId="365380675" sldId="262"/>
            <ac:spMk id="4" creationId="{A6F8C5FE-7E0E-D216-47B9-34F6CDC0DD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8DD4-E08C-D147-AE00-E4C642676B85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E766-CE07-194D-B615-95F4E67334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75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4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4887"/>
            <a:ext cx="10515600" cy="8558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49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004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1534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813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468D-6566-C04C-971A-CD662AC679F4}" type="datetime1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89FE-93DE-DD42-BCBB-B1E5425688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 descr="文本&#10;&#10;中度可信度描述已自动生成">
            <a:extLst>
              <a:ext uri="{FF2B5EF4-FFF2-40B4-BE49-F238E27FC236}">
                <a16:creationId xmlns:a16="http://schemas.microsoft.com/office/drawing/2014/main" id="{EC9ACE7D-63F7-2B32-9BFA-2F7C102F897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28027C8-B3A4-572A-EEC4-6D08AE1E0097}"/>
              </a:ext>
            </a:extLst>
          </p:cNvPr>
          <p:cNvGrpSpPr/>
          <p:nvPr userDrawn="1"/>
        </p:nvGrpSpPr>
        <p:grpSpPr>
          <a:xfrm>
            <a:off x="110189" y="6288655"/>
            <a:ext cx="10020422" cy="963544"/>
            <a:chOff x="110189" y="6288655"/>
            <a:chExt cx="10020422" cy="963544"/>
          </a:xfrm>
        </p:grpSpPr>
        <p:sp>
          <p:nvSpPr>
            <p:cNvPr id="9" name="副标题 2">
              <a:extLst>
                <a:ext uri="{FF2B5EF4-FFF2-40B4-BE49-F238E27FC236}">
                  <a16:creationId xmlns:a16="http://schemas.microsoft.com/office/drawing/2014/main" id="{A2DB8D2E-D9FC-0ACB-22F3-793D1AFB1BEE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6394971"/>
              <a:ext cx="9521011" cy="8572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000000"/>
                  </a:solidFill>
                  <a:latin typeface="STXingkai" panose="02010800040101010101" pitchFamily="2" charset="-122"/>
                  <a:ea typeface="STXingkai" panose="02010800040101010101" pitchFamily="2" charset="-122"/>
                </a:rPr>
                <a:t>北美文教学会 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North American Culture and Education Academy  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1600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www.naceany.com</a:t>
              </a:r>
              <a:endParaRPr kumimoji="1" lang="zh-CN" altLang="en-US" sz="1800" i="1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1BF2D0A-CD16-D04B-3F61-8FF374D1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10189" y="6288655"/>
              <a:ext cx="499411" cy="500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1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0" r:id="rId4"/>
    <p:sldLayoutId id="214748369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gwithme.org/songoftheawardwinne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withme.org/" TargetMode="External"/><Relationship Id="rId2" Type="http://schemas.openxmlformats.org/officeDocument/2006/relationships/hyperlink" Target="mailto:admin@naicn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aicny.com/singwithme" TargetMode="External"/><Relationship Id="rId4" Type="http://schemas.openxmlformats.org/officeDocument/2006/relationships/hyperlink" Target="https://www.naceany.com/singwithm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withme.org/" TargetMode="External"/><Relationship Id="rId7" Type="http://schemas.openxmlformats.org/officeDocument/2006/relationships/image" Target="../media/image5.jpg"/><Relationship Id="rId2" Type="http://schemas.openxmlformats.org/officeDocument/2006/relationships/hyperlink" Target="mailto:admin@naicn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aicny.com/singwithme" TargetMode="External"/><Relationship Id="rId4" Type="http://schemas.openxmlformats.org/officeDocument/2006/relationships/hyperlink" Target="https://www.naceany.com/singwithm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79B37E-CC6E-9ABE-A13C-BE89EBA14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637084"/>
            <a:ext cx="11892197" cy="2577230"/>
          </a:xfrm>
        </p:spPr>
        <p:txBody>
          <a:bodyPr>
            <a:noAutofit/>
          </a:bodyPr>
          <a:lstStyle/>
          <a:p>
            <a:pPr marR="1379855" indent="4445">
              <a:lnSpc>
                <a:spcPct val="107000"/>
              </a:lnSpc>
              <a:spcBef>
                <a:spcPts val="215"/>
              </a:spcBef>
            </a:pPr>
            <a:r>
              <a:rPr lang="en-US" altLang="zh-CN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2025 </a:t>
            </a:r>
            <a:r>
              <a:rPr lang="zh-CN" altLang="en-US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“</a:t>
            </a:r>
            <a:r>
              <a:rPr lang="zh-CN" altLang="zh-CN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歌唱你我</a:t>
            </a:r>
            <a:r>
              <a:rPr lang="zh-CN" altLang="en-US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”全美学生</a:t>
            </a:r>
            <a:r>
              <a:rPr lang="en-US" altLang="zh-CN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</a:br>
            <a:r>
              <a:rPr lang="zh-CN" altLang="en-US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中文歌曲视频大赛</a:t>
            </a:r>
            <a:r>
              <a:rPr lang="zh-CN" altLang="en-US" sz="5400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  <a:sym typeface="Arial"/>
              </a:rPr>
              <a:t>说明会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C9899E-7722-2722-02A2-60764213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328" y="4476189"/>
            <a:ext cx="11189917" cy="17447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CN" altLang="en-US" sz="3200" b="0" i="0" u="none" strike="noStrike" dirty="0">
                <a:solidFill>
                  <a:srgbClr val="000000"/>
                </a:solidFill>
                <a:effectLst/>
                <a:latin typeface="STXingkai" panose="02010800040101010101" pitchFamily="2" charset="-122"/>
                <a:ea typeface="STXingkai" panose="02010800040101010101" pitchFamily="2" charset="-122"/>
              </a:rPr>
              <a:t>北美文教学会 </a:t>
            </a:r>
            <a:r>
              <a:rPr lang="en-US" altLang="zh-C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North American Culture and Education Academy  (NACEA)</a:t>
            </a:r>
          </a:p>
          <a:p>
            <a:pPr>
              <a:lnSpc>
                <a:spcPct val="16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新美国际文化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New American International Cultural Corp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NAIC)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kumimoji="1" lang="zh-CN" altLang="en-US" sz="32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7DF35-4082-CFDD-0457-5ACC026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F896E-6916-495A-C8CF-452486DC08BF}"/>
              </a:ext>
            </a:extLst>
          </p:cNvPr>
          <p:cNvSpPr txBox="1"/>
          <p:nvPr/>
        </p:nvSpPr>
        <p:spPr>
          <a:xfrm>
            <a:off x="1882634" y="3429000"/>
            <a:ext cx="9428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79855" indent="4445"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zh-CN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/2025 8</a:t>
            </a:r>
            <a:r>
              <a:rPr lang="en-US" altLang="zh-CN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30pm ET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1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239B-F758-6BA9-7F0C-889E5125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37" y="1704927"/>
            <a:ext cx="11392525" cy="4228106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effectLst/>
              <a:latin typeface="Kaiti TC" panose="02010600040101010101" pitchFamily="2" charset="-120"/>
              <a:ea typeface="Kaiti TC" panose="02010600040101010101" pitchFamily="2" charset="-120"/>
              <a:cs typeface="SimHei" panose="02010609060101010101" pitchFamily="49" charset="-122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一、中文语言能力（</a:t>
            </a:r>
            <a:r>
              <a:rPr lang="en-US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30</a:t>
            </a:r>
            <a:r>
              <a:rPr lang="zh-CN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分）</a:t>
            </a:r>
            <a:endParaRPr lang="en-US" sz="3000" b="1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</a:rPr>
              <a:t>     选手中文语言的理解和表达，准确性，流畅度，无明显中文发音错误。</a:t>
            </a:r>
            <a:endParaRPr lang="en-US" altLang="zh-CN" sz="2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 </a:t>
            </a:r>
            <a:endParaRPr lang="en-US" b="1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二、表演技巧与表现力（</a:t>
            </a:r>
            <a:r>
              <a:rPr lang="en-US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40</a:t>
            </a:r>
            <a:r>
              <a:rPr lang="zh-CN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分）</a:t>
            </a:r>
            <a:endParaRPr lang="en-US" sz="3000" b="1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spcBef>
                <a:spcPts val="0"/>
              </a:spcBef>
            </a:pPr>
            <a:endParaRPr lang="en-US" altLang="zh-CN" sz="24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695325" indent="0" algn="just">
              <a:lnSpc>
                <a:spcPct val="15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演唱技巧：依照提供的曲库原唱样本来评判选手音准、节奏等是否准确，是否能自如运用自己的声音表现音乐。</a:t>
            </a:r>
            <a:endParaRPr lang="en-US" altLang="zh-CN" sz="26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95325" indent="0" algn="just">
              <a:lnSpc>
                <a:spcPct val="15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情感表达：选手是否能通过自己的演唱充分表达歌词和旋律的</a:t>
            </a:r>
            <a:r>
              <a:rPr lang="zh-CN" altLang="en-US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意义和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情感。</a:t>
            </a:r>
            <a:endParaRPr lang="en-US" altLang="zh-CN" sz="2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95325" indent="0" algn="just">
              <a:lnSpc>
                <a:spcPct val="15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演绎表现：选手的表现力，包括动作、表情等，是否能够为表演增色。</a:t>
            </a:r>
            <a:endParaRPr lang="en-US" sz="20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A652D-9566-4EE2-CCF1-EC291E6A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6BEB5A0-D96F-8375-42F6-6887EB1F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35" y="924967"/>
            <a:ext cx="10515600" cy="972844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b="1" dirty="0"/>
              <a:t> 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评分标准</a:t>
            </a:r>
            <a:endParaRPr lang="zh-CN" altLang="en-US" sz="2600" b="1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8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4A44-57A6-9069-D94F-9B4575586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56597"/>
            <a:ext cx="11170920" cy="5182315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三、视频拍摄制作质量（</a:t>
            </a:r>
            <a:r>
              <a:rPr lang="en-US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20</a:t>
            </a:r>
            <a:r>
              <a:rPr lang="zh-CN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SimHei" panose="02010609060101010101" pitchFamily="49" charset="-122"/>
              </a:rPr>
              <a:t>分）</a:t>
            </a:r>
            <a:endParaRPr lang="en-US" b="1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视频</a:t>
            </a:r>
            <a:r>
              <a:rPr lang="zh-CN" altLang="en-US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需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完整</a:t>
            </a:r>
            <a:r>
              <a:rPr lang="zh-CN" altLang="en-US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体现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一首中文歌曲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</a:rPr>
              <a:t>的故事性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，综合体现中文歌唱及视频创意水平（段落可进行改编，但需包含完整主歌、副歌部分</a:t>
            </a:r>
            <a:r>
              <a:rPr lang="en-US" alt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，歌曲时长</a:t>
            </a:r>
            <a:r>
              <a:rPr lang="zh-CN" sz="26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不低于</a:t>
            </a:r>
            <a:r>
              <a:rPr lang="en-US" sz="26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sz="26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分钟，不多于</a:t>
            </a:r>
            <a:r>
              <a:rPr lang="en-US" sz="26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sz="26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分钟</a:t>
            </a: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，歌曲信息与参赛者输入的歌词字幕需完整，且不破坏画面美感。</a:t>
            </a:r>
            <a:endParaRPr lang="en-US" altLang="zh-CN" sz="26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视频清晰度及剪辑：视频画面的清晰度是否足够，是否能够清楚呈现选手的表演。剪辑的效果是否与歌词和音乐同步并富有艺术表达</a:t>
            </a:r>
            <a:endParaRPr lang="en-US" altLang="zh-CN" sz="26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sz="26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视频稳定性：视频拍摄过程中是否稳定，有无明显抖动影响观看的现象；视频的剪辑是否流畅，特效使用是否得当，是否有效增强表演效果。</a:t>
            </a:r>
            <a:endParaRPr lang="en-US" altLang="zh-CN" sz="26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15D2F-EE4D-B872-0889-D6EC009F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83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BD7D8-2FE4-DE80-93B0-21135B01B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2E05-B719-1374-ACCD-A3BF8A75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" y="1072585"/>
            <a:ext cx="10728961" cy="51823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四、创意丰富（</a:t>
            </a:r>
            <a:r>
              <a:rPr 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分）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Kaiti TC" panose="02010600040101010101" pitchFamily="2" charset="-120"/>
                <a:ea typeface="Kaiti TC" panose="02010600040101010101" pitchFamily="2" charset="-120"/>
              </a:rPr>
              <a:t>     </a:t>
            </a:r>
            <a:endParaRPr lang="en-US" sz="2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改编、表演设计：选手在视频中是否对歌曲进行有创意的演绎，服装、道具、选景、布景等是否符合歌曲歌曲意境以及富有创意。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整体效果：选手的表演是否具有新颖性，能否给观众带来惊喜的视听体验。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422D0-0AF4-BF7D-2A7D-5C1C0F1A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711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3F126-5432-370C-8802-74EB489A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59" y="916417"/>
            <a:ext cx="4489882" cy="8558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CN" sz="4400" b="1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altLang="en-US" sz="4900" b="1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大</a:t>
            </a:r>
            <a:r>
              <a:rPr lang="zh-CN" altLang="zh-CN" sz="4900" b="1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赛</a:t>
            </a:r>
            <a:r>
              <a:rPr lang="zh-CN" altLang="en-US" sz="4900" b="1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曲目</a:t>
            </a:r>
            <a:r>
              <a:rPr lang="zh-CN" altLang="en-US" sz="49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CN" sz="44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</a:b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912021-75F0-BF09-AAFB-ACFAB9EB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55292-8FD8-795E-46C2-90A834F62E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77149"/>
            <a:ext cx="10515600" cy="498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2022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歌词创作大赛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en-US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首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获奖原创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歌曲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：提供被选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歌谱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歌词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及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示范视频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10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28638" indent="-528638">
              <a:lnSpc>
                <a:spcPct val="100000"/>
              </a:lnSpc>
              <a:buNone/>
            </a:pPr>
            <a:r>
              <a:rPr lang="en-US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2.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组委会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推荐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zh-CN" alt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具有版权的曲库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：提供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歌谱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zh-CN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歌词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及伴奏音乐。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altLang="zh-CN" sz="10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28638" indent="-528638">
              <a:lnSpc>
                <a:spcPct val="100000"/>
              </a:lnSpc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3.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自</a:t>
            </a:r>
            <a:r>
              <a:rPr lang="zh-CN" altLang="en-US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选歌曲：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必须通过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YouTube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提交音乐视频，并提交歌曲的原始音频或视频样本链接，先与组委会报备，经过同意后才能制作。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9538A-BC97-230D-F0DD-A2D16C50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74B89FE-93DE-DD42-BCBB-B1E542568823}" type="slidenum">
              <a:rPr kumimoji="1" lang="en-US" altLang="zh-CN" smtClean="0"/>
              <a:pPr defTabSz="914400">
                <a:spcAft>
                  <a:spcPts val="600"/>
                </a:spcAft>
              </a:pPr>
              <a:t>14</a:t>
            </a:fld>
            <a:endParaRPr kumimoji="1" lang="en-US" altLang="zh-C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FF82CA-8740-3391-F04D-1B97A8143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92540"/>
              </p:ext>
            </p:extLst>
          </p:nvPr>
        </p:nvGraphicFramePr>
        <p:xfrm>
          <a:off x="4031774" y="1112946"/>
          <a:ext cx="6509983" cy="524340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69935">
                  <a:extLst>
                    <a:ext uri="{9D8B030D-6E8A-4147-A177-3AD203B41FA5}">
                      <a16:colId xmlns:a16="http://schemas.microsoft.com/office/drawing/2014/main" val="3777411060"/>
                    </a:ext>
                  </a:extLst>
                </a:gridCol>
                <a:gridCol w="5440048">
                  <a:extLst>
                    <a:ext uri="{9D8B030D-6E8A-4147-A177-3AD203B41FA5}">
                      <a16:colId xmlns:a16="http://schemas.microsoft.com/office/drawing/2014/main" val="2267537568"/>
                    </a:ext>
                  </a:extLst>
                </a:gridCol>
              </a:tblGrid>
              <a:tr h="599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序号</a:t>
                      </a:r>
                      <a:endParaRPr lang="zh-CN" altLang="en-US" sz="24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2842" marB="1328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歌名</a:t>
                      </a:r>
                      <a:endParaRPr lang="zh-CN" altLang="en-US" sz="24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2842" marB="1328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22689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Love Matters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有爱就会好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693746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My Dream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我的梦想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45580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Peace in My Heart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心中的平和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268692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Thankfully, I have you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幸亏有你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17216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Our Song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我们的歌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11631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Departure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出发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19354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My Story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我的故事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83585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True Flower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花就是花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2313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Earth's One Big Family </a:t>
                      </a:r>
                      <a:r>
                        <a:rPr lang="zh-CN" altLang="en-US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地球一家人</a:t>
                      </a:r>
                      <a:endParaRPr lang="zh-CN" alt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38" marR="13838" marT="13838" marB="1328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47529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1A5674-55FA-CD32-5635-526E5F45AAB9}"/>
              </a:ext>
            </a:extLst>
          </p:cNvPr>
          <p:cNvSpPr txBox="1"/>
          <p:nvPr/>
        </p:nvSpPr>
        <p:spPr>
          <a:xfrm>
            <a:off x="603849" y="1308515"/>
            <a:ext cx="342792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3600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2025</a:t>
            </a:r>
            <a:r>
              <a:rPr lang="zh-CN" altLang="en-US" sz="3600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 推荐曲库</a:t>
            </a:r>
            <a:endParaRPr lang="en-US" altLang="zh-CN" sz="3600" b="1" kern="100" dirty="0">
              <a:latin typeface="Kaiti TC" panose="02010600040101010101" pitchFamily="2" charset="-120"/>
              <a:ea typeface="Kaiti TC" panose="02010600040101010101" pitchFamily="2" charset="-120"/>
              <a:cs typeface="宋体" panose="02010600030101010101" pitchFamily="2" charset="-122"/>
            </a:endParaRPr>
          </a:p>
          <a:p>
            <a:pPr algn="ctr" fontAlgn="ctr"/>
            <a:endParaRPr lang="en-US" altLang="zh-CN" sz="3600" b="1" u="none" strike="noStrike" cap="none" spc="0" dirty="0">
              <a:solidFill>
                <a:schemeClr val="tx1"/>
              </a:solidFill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 fontAlgn="ctr"/>
            <a:r>
              <a:rPr lang="en-US" altLang="zh-CN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2022</a:t>
            </a:r>
            <a:r>
              <a:rPr lang="zh-CN" altLang="en-US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en-US" altLang="zh-CN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【</a:t>
            </a:r>
            <a:r>
              <a:rPr lang="zh-CN" altLang="en-US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歌唱你我</a:t>
            </a:r>
            <a:r>
              <a:rPr lang="en-US" altLang="zh-CN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】</a:t>
            </a:r>
            <a:r>
              <a:rPr lang="zh-CN" altLang="en-US" sz="3600" b="1" u="none" strike="noStrike" cap="none" spc="0" dirty="0"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原创作品</a:t>
            </a:r>
            <a:endParaRPr lang="en-US" altLang="zh-CN" sz="3600" b="1" u="none" strike="noStrike" cap="none" spc="0" dirty="0">
              <a:solidFill>
                <a:schemeClr val="tx1"/>
              </a:solidFill>
              <a:effectLst/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 fontAlgn="ctr"/>
            <a:r>
              <a:rPr lang="en-US" sz="3200" b="0" i="0" u="sng" strike="noStrike" dirty="0">
                <a:solidFill>
                  <a:srgbClr val="1D67CD"/>
                </a:solidFill>
                <a:effectLst/>
                <a:latin typeface="times new roman" panose="02020603050405020304" pitchFamily="18" charset="0"/>
                <a:hlinkClick r:id="rId2"/>
              </a:rPr>
              <a:t>https://www.singwithme.org/songoftheawardwinners</a:t>
            </a:r>
            <a:endParaRPr lang="en-US" sz="3200" dirty="0"/>
          </a:p>
          <a:p>
            <a:pPr algn="ctr" fontAlgn="ctr"/>
            <a:r>
              <a:rPr lang="zh-CN" altLang="en-US" sz="3200" b="1" u="none" strike="noStrike" cap="none" spc="0" dirty="0">
                <a:solidFill>
                  <a:schemeClr val="tx1"/>
                </a:solidFill>
                <a:effectLst/>
              </a:rPr>
              <a:t>  </a:t>
            </a:r>
            <a:endParaRPr lang="zh-CN" altLang="en-US" sz="3200" b="1" i="0" u="none" strike="noStrike" cap="none" spc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0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4736B-FB1F-94B3-9BE3-A42A1020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74B89FE-93DE-DD42-BCBB-B1E542568823}" type="slidenum">
              <a:rPr kumimoji="1" lang="en-US" altLang="zh-CN" smtClean="0"/>
              <a:pPr defTabSz="914400">
                <a:spcAft>
                  <a:spcPts val="600"/>
                </a:spcAft>
              </a:pPr>
              <a:t>15</a:t>
            </a:fld>
            <a:endParaRPr kumimoji="1" lang="en-US" altLang="zh-CN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D0E1A90-C34C-B1A4-FD06-68A7ADDAA40D}"/>
              </a:ext>
            </a:extLst>
          </p:cNvPr>
          <p:cNvSpPr txBox="1">
            <a:spLocks/>
          </p:cNvSpPr>
          <p:nvPr/>
        </p:nvSpPr>
        <p:spPr>
          <a:xfrm>
            <a:off x="620421" y="1174497"/>
            <a:ext cx="2519594" cy="296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kern="100" dirty="0">
                <a:latin typeface="KaiTi" panose="02010609060101010101" pitchFamily="49" charset="-122"/>
                <a:ea typeface="KaiTi" panose="02010609060101010101" pitchFamily="49" charset="-122"/>
              </a:rPr>
              <a:t>2025</a:t>
            </a:r>
          </a:p>
          <a:p>
            <a:pPr algn="ctr"/>
            <a:endParaRPr kumimoji="1" lang="zh-CN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3600" b="1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推荐曲</a:t>
            </a:r>
            <a:r>
              <a:rPr lang="zh-CN" altLang="en-US" sz="3600" b="1" kern="100" dirty="0" smtClean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库</a:t>
            </a:r>
            <a:endParaRPr lang="en-US" altLang="zh-CN" sz="3600" b="1" kern="100" dirty="0" smtClean="0"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kern="100" dirty="0" smtClean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2024</a:t>
            </a:r>
            <a:r>
              <a:rPr lang="zh-CN" altLang="en-US" sz="2400" b="1" kern="100" dirty="0" smtClean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版权曲目）</a:t>
            </a:r>
            <a:endParaRPr lang="en-US" altLang="zh-CN" sz="2400" b="1" kern="100" dirty="0"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29C27FF-4463-0D37-DDD9-45B5633D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49766"/>
              </p:ext>
            </p:extLst>
          </p:nvPr>
        </p:nvGraphicFramePr>
        <p:xfrm>
          <a:off x="3581401" y="1174497"/>
          <a:ext cx="8395741" cy="498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985">
                  <a:extLst>
                    <a:ext uri="{9D8B030D-6E8A-4147-A177-3AD203B41FA5}">
                      <a16:colId xmlns:a16="http://schemas.microsoft.com/office/drawing/2014/main" val="3408733322"/>
                    </a:ext>
                  </a:extLst>
                </a:gridCol>
                <a:gridCol w="2607040">
                  <a:extLst>
                    <a:ext uri="{9D8B030D-6E8A-4147-A177-3AD203B41FA5}">
                      <a16:colId xmlns:a16="http://schemas.microsoft.com/office/drawing/2014/main" val="4169847787"/>
                    </a:ext>
                  </a:extLst>
                </a:gridCol>
                <a:gridCol w="2218544">
                  <a:extLst>
                    <a:ext uri="{9D8B030D-6E8A-4147-A177-3AD203B41FA5}">
                      <a16:colId xmlns:a16="http://schemas.microsoft.com/office/drawing/2014/main" val="2046469380"/>
                    </a:ext>
                  </a:extLst>
                </a:gridCol>
                <a:gridCol w="2788172">
                  <a:extLst>
                    <a:ext uri="{9D8B030D-6E8A-4147-A177-3AD203B41FA5}">
                      <a16:colId xmlns:a16="http://schemas.microsoft.com/office/drawing/2014/main" val="2737641604"/>
                    </a:ext>
                  </a:extLst>
                </a:gridCol>
              </a:tblGrid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序号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歌名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作曲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作词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141156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茉莉花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江苏民歌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87429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康定情歌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四川民歌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53287"/>
                  </a:ext>
                </a:extLst>
              </a:tr>
              <a:tr h="6343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友谊地久天长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苏格兰民歌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罗伯特</a:t>
                      </a:r>
                      <a:r>
                        <a:rPr lang="en-US" altLang="zh-CN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·</a:t>
                      </a:r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彭斯（</a:t>
                      </a:r>
                      <a:r>
                        <a:rPr 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Robert Burns）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735408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我们从未输给过距离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王赛罕娜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王赛罕娜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99587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黄鹤楼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吴佩岭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（唐）崔颢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863020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被风吹过的夏天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林俊杰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冯欣慧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51128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冬天快乐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郑伟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高晓松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556145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沧海一声笑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黄沾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黄沾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46354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同一首歌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孟卫东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陈哲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668481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那些花儿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朴树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朴树、红枫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594916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有何不可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许嵩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许嵩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71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1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6AFC-32C8-D99C-9A39-E6D68A58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16</a:t>
            </a:fld>
            <a:endParaRPr kumimoji="1" lang="zh-CN" altLang="en-US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329C27FF-4463-0D37-DDD9-45B5633D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053574"/>
              </p:ext>
            </p:extLst>
          </p:nvPr>
        </p:nvGraphicFramePr>
        <p:xfrm>
          <a:off x="3882190" y="1012070"/>
          <a:ext cx="7331241" cy="5071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837">
                  <a:extLst>
                    <a:ext uri="{9D8B030D-6E8A-4147-A177-3AD203B41FA5}">
                      <a16:colId xmlns:a16="http://schemas.microsoft.com/office/drawing/2014/main" val="3408733322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169847787"/>
                    </a:ext>
                  </a:extLst>
                </a:gridCol>
                <a:gridCol w="639425">
                  <a:extLst>
                    <a:ext uri="{9D8B030D-6E8A-4147-A177-3AD203B41FA5}">
                      <a16:colId xmlns:a16="http://schemas.microsoft.com/office/drawing/2014/main" val="2046469380"/>
                    </a:ext>
                  </a:extLst>
                </a:gridCol>
                <a:gridCol w="3319929">
                  <a:extLst>
                    <a:ext uri="{9D8B030D-6E8A-4147-A177-3AD203B41FA5}">
                      <a16:colId xmlns:a16="http://schemas.microsoft.com/office/drawing/2014/main" val="2737641604"/>
                    </a:ext>
                  </a:extLst>
                </a:gridCol>
              </a:tblGrid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序号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歌名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序号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歌名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141156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如果时光倒流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13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记忆和记忆之间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87429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凤凰花开的路口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14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我们的时光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53287"/>
                  </a:ext>
                </a:extLst>
              </a:tr>
              <a:tr h="38884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等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15</a:t>
                      </a:r>
                      <a:endParaRPr lang="zh-CN" altLang="en-US" sz="24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昨天今天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735408"/>
                  </a:ext>
                </a:extLst>
              </a:tr>
              <a:tr h="3789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天冷就回来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16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心有所向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99587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一封家书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17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童谣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863020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时光慢些走慢些走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18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早发白帝城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51128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归去来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19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晴天到，哈哈笑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556145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昨天，今天，明天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20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如果我是一个旅行家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463542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走过年少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21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我是一支铅笔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668481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岁月列车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22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小时候爱好很多啊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5949163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唱给未来的歌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23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边走边唱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712667"/>
                  </a:ext>
                </a:extLst>
              </a:tr>
              <a:tr h="39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不变的月光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251077"/>
                  </a:ext>
                </a:extLst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9D0E1A90-C34C-B1A4-FD06-68A7ADDAA40D}"/>
              </a:ext>
            </a:extLst>
          </p:cNvPr>
          <p:cNvSpPr txBox="1">
            <a:spLocks/>
          </p:cNvSpPr>
          <p:nvPr/>
        </p:nvSpPr>
        <p:spPr>
          <a:xfrm>
            <a:off x="640079" y="1638786"/>
            <a:ext cx="2309855" cy="1689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kern="100" dirty="0">
                <a:latin typeface="KaiTi" panose="02010609060101010101" pitchFamily="49" charset="-122"/>
                <a:ea typeface="KaiTi" panose="02010609060101010101" pitchFamily="49" charset="-122"/>
              </a:rPr>
              <a:t>2025</a:t>
            </a:r>
            <a:endParaRPr kumimoji="1" lang="zh-CN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altLang="zh-CN" sz="3600" b="1" kern="100" dirty="0"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600" b="1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推荐曲库</a:t>
            </a:r>
            <a:endParaRPr lang="en-US" altLang="zh-CN" sz="3600" b="1" kern="100" dirty="0"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29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25F38-152C-DA0C-7D71-511CC12A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08" y="1873004"/>
            <a:ext cx="11156383" cy="4984996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完整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展示</a:t>
            </a:r>
            <a:r>
              <a:rPr lang="en-US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首中文歌曲，综合体现参赛者的中文、演唱及视频制作</a:t>
            </a:r>
            <a:r>
              <a:rPr lang="en-US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与创意水平。作品不得与政治宗教有关。</a:t>
            </a:r>
            <a:endParaRPr lang="en-US" altLang="zh-CN" b="1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提交视频文件格式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mp4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mov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b="1" kern="100" dirty="0"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横屏视频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，最低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分辨率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1920*1080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4k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为佳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拍摄场景：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画面背景干净，整洁，光线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良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好。画面中请避免出现旗帜、地图、商标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、图标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等图案，作品不能包含争议、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令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人不适的内容；不能出现违反公序良俗、不符合青少年年龄阶段特点的相关元素。</a:t>
            </a:r>
            <a:endParaRPr lang="zh-CN" altLang="zh-CN" sz="2400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6A335-8FF4-93E2-070F-ED55F64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09ED207F-6444-53EF-C3B7-67E70507EEE5}"/>
              </a:ext>
            </a:extLst>
          </p:cNvPr>
          <p:cNvSpPr txBox="1">
            <a:spLocks/>
          </p:cNvSpPr>
          <p:nvPr/>
        </p:nvSpPr>
        <p:spPr>
          <a:xfrm>
            <a:off x="3352800" y="879180"/>
            <a:ext cx="5257800" cy="85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b="1" kern="100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视频</a:t>
            </a:r>
            <a:r>
              <a:rPr lang="zh-CN" altLang="zh-CN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拍摄指南</a:t>
            </a:r>
            <a:r>
              <a:rPr lang="zh-CN" altLang="en-US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 （</a:t>
            </a:r>
            <a:r>
              <a:rPr lang="en-US" altLang="zh-CN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1</a:t>
            </a:r>
            <a:r>
              <a:rPr lang="zh-CN" altLang="en-US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）</a:t>
            </a:r>
            <a:r>
              <a:rPr lang="zh-CN" altLang="zh-CN" b="1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kumimoji="1" lang="zh-CN" altLang="en-US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80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05A15-4638-8C7D-37B2-260DE46B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879" y="922301"/>
            <a:ext cx="5257800" cy="855801"/>
          </a:xfrm>
        </p:spPr>
        <p:txBody>
          <a:bodyPr>
            <a:normAutofit/>
          </a:bodyPr>
          <a:lstStyle/>
          <a:p>
            <a:pPr algn="ctr"/>
            <a:r>
              <a:rPr lang="zh-CN" altLang="zh-CN" b="1" kern="100" dirty="0">
                <a:solidFill>
                  <a:srgbClr val="C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视频</a:t>
            </a:r>
            <a:r>
              <a:rPr lang="zh-CN" altLang="zh-CN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拍摄指南</a:t>
            </a:r>
            <a:r>
              <a:rPr lang="zh-CN" altLang="en-US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（</a:t>
            </a:r>
            <a:r>
              <a:rPr lang="en-US" altLang="zh-CN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2</a:t>
            </a:r>
            <a:r>
              <a:rPr lang="zh-CN" altLang="en-US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）</a:t>
            </a:r>
            <a:r>
              <a:rPr lang="zh-CN" altLang="zh-CN" b="1" dirty="0"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kumimoji="1" lang="zh-CN" altLang="en-US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25F38-152C-DA0C-7D71-511CC12A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350201"/>
            <a:ext cx="11202633" cy="5371273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en-US" altLang="zh-CN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拍摄服装：</a:t>
            </a:r>
            <a:endParaRPr lang="zh-CN" altLang="zh-CN" sz="3000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参与拍摄人员着装整洁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庄重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，不带文字或者品牌</a:t>
            </a:r>
            <a:r>
              <a:rPr lang="en-US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LOGO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等有商业元素的着装，请避免出现旗帜、地图、商标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、图标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等图案。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en-US" altLang="zh-CN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000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拍摄注意事项：</a:t>
            </a:r>
            <a:endParaRPr lang="zh-CN" altLang="zh-CN" sz="3000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0000"/>
              </a:lnSpc>
              <a:buFont typeface="+mj-ea"/>
              <a:buAutoNum type="circleNumDbPlain"/>
            </a:pP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请用手机或其他专业设备横屏拍摄。如果用手机拍摄，建议使用三脚架、稳定器等专业辅助设备，确保拍摄效果。</a:t>
            </a:r>
          </a:p>
          <a:p>
            <a:pPr marL="571500" indent="-342900" algn="just">
              <a:lnSpc>
                <a:spcPct val="110000"/>
              </a:lnSpc>
              <a:buFont typeface="+mj-ea"/>
              <a:buAutoNum type="circleNumDbPlain"/>
            </a:pP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跟着音乐拍摄，拍摄时用音箱或者其他设备外放歌曲，确保听着音乐演绎（原唱或录制好的演唱音频），确保口型一致。</a:t>
            </a:r>
          </a:p>
          <a:p>
            <a:pPr marL="571500" indent="-342900" algn="just">
              <a:lnSpc>
                <a:spcPct val="110000"/>
              </a:lnSpc>
              <a:buFont typeface="+mj-ea"/>
              <a:buAutoNum type="circleNumDbPlain"/>
            </a:pP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镜头组成，建议多拍摄几遍，可拍摄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特写、近景、中景、全景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正、侧面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镜头，有条件也可加入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手持镜头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的拍摄。</a:t>
            </a:r>
            <a:endParaRPr lang="en-US" altLang="zh-CN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0000"/>
              </a:lnSpc>
              <a:buFont typeface="+mj-ea"/>
              <a:buAutoNum type="circleNumDbPlain"/>
            </a:pP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视频表演者必须是原始音频录制者</a:t>
            </a:r>
            <a:r>
              <a:rPr lang="zh-CN" altLang="en-US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0000"/>
              </a:lnSpc>
              <a:buFont typeface="+mj-ea"/>
              <a:buAutoNum type="circleNumDbPlain"/>
            </a:pPr>
            <a:endParaRPr lang="zh-CN" altLang="zh-CN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2804A4-62F6-C58D-B1A5-1D6684E4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163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05A15-4638-8C7D-37B2-260DE46B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189" y="807875"/>
            <a:ext cx="5257800" cy="855801"/>
          </a:xfrm>
        </p:spPr>
        <p:txBody>
          <a:bodyPr>
            <a:normAutofit/>
          </a:bodyPr>
          <a:lstStyle/>
          <a:p>
            <a:pPr algn="ctr"/>
            <a:r>
              <a:rPr lang="zh-CN" altLang="en-US" b="1" kern="100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音频</a:t>
            </a:r>
            <a:r>
              <a:rPr lang="zh-CN" altLang="en-US" b="1" kern="100" dirty="0"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录制</a:t>
            </a:r>
            <a:r>
              <a:rPr lang="zh-CN" altLang="zh-CN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指南</a:t>
            </a:r>
            <a:r>
              <a:rPr lang="zh-CN" altLang="en-US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（</a:t>
            </a:r>
            <a:r>
              <a:rPr lang="en-US" altLang="zh-CN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3</a:t>
            </a:r>
            <a:r>
              <a:rPr lang="zh-CN" altLang="en-US" b="1" kern="100" dirty="0">
                <a:effectLst/>
                <a:latin typeface="Kaiti TC" panose="02010600040101010101" pitchFamily="2" charset="-120"/>
                <a:ea typeface="Kaiti TC" panose="02010600040101010101" pitchFamily="2" charset="-120"/>
                <a:cs typeface="宋体" panose="02010600030101010101" pitchFamily="2" charset="-122"/>
              </a:rPr>
              <a:t>）</a:t>
            </a:r>
            <a:r>
              <a:rPr lang="zh-CN" altLang="zh-CN" b="1" dirty="0"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kumimoji="1" lang="zh-CN" altLang="en-US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25F38-152C-DA0C-7D71-511CC12A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5" y="1663676"/>
            <a:ext cx="11396482" cy="5057799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一、</a:t>
            </a:r>
            <a:r>
              <a:rPr lang="zh-CN" altLang="en-US" b="1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单独录音频，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确保录制环境安静，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条件允许时，到录音棚录制。如需自行录制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者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，建议选择较为安静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及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较好隔音效果的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地方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录制。</a:t>
            </a:r>
            <a:endParaRPr lang="en-US" altLang="zh-CN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二、录制与伴奏节奏匹配的人声声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跟着伴奏唱，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不要清唱。录制时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分轨录制，与回放的伴奏音频同步演唱，分轨录制。（例：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准备两个设备，手机或电脑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一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个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通过耳机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播放伴奏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音频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，另一部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设备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连接麦克风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同步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录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制演唱音频）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。嘴</a:t>
            </a:r>
            <a:r>
              <a:rPr lang="zh-CN" altLang="zh-CN" kern="100" dirty="0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不要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离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麦克风太近，注意角度，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以防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喷麦</a:t>
            </a:r>
            <a:r>
              <a:rPr lang="zh-CN" altLang="en-US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杂音</a:t>
            </a:r>
            <a:r>
              <a:rPr lang="zh-CN" altLang="zh-CN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kern="100" dirty="0">
              <a:effectLst/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en-US" sz="3000" b="1" kern="100" dirty="0">
                <a:latin typeface="KaiTi" panose="02010609060101010101" pitchFamily="49" charset="-122"/>
                <a:ea typeface="KaiTi" panose="02010609060101010101" pitchFamily="49" charset="-122"/>
              </a:rPr>
              <a:t>三、</a:t>
            </a:r>
            <a:r>
              <a:rPr lang="zh-CN" altLang="en-US" b="1" kern="1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文档保存</a:t>
            </a:r>
            <a:r>
              <a:rPr lang="zh-CN" altLang="en-US" sz="3000" b="1" kern="100" dirty="0">
                <a:latin typeface="KaiTi" panose="02010609060101010101" pitchFamily="49" charset="-122"/>
                <a:ea typeface="KaiTi" panose="02010609060101010101" pitchFamily="49" charset="-122"/>
              </a:rPr>
              <a:t>：所有录制好的音频文件应立即保存在不同的两个硬盘或云盘上，以防丢失</a:t>
            </a:r>
            <a:r>
              <a:rPr lang="zh-CN" altLang="en-US" kern="1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CN" altLang="zh-CN" kern="1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indent="0" algn="just">
              <a:lnSpc>
                <a:spcPct val="150000"/>
              </a:lnSpc>
              <a:buNone/>
            </a:pP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40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1DCB4-85EB-D842-635B-BE63ABFE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715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5048E-5B2D-21A1-7787-65F58A83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37" y="829421"/>
            <a:ext cx="6786282" cy="855801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项目名称</a:t>
            </a:r>
            <a:endParaRPr kumimoji="1"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7FCC77-4A50-ACD8-2F7B-B0E52FC2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73" y="1685222"/>
            <a:ext cx="11511010" cy="467112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2025</a:t>
            </a:r>
            <a:r>
              <a:rPr lang="zh-CN" altLang="en-US" sz="36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zh-CN" sz="36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歌唱你我</a:t>
            </a:r>
            <a:r>
              <a:rPr lang="zh-CN" altLang="en-US" sz="36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”全美学生中文歌曲视频大赛</a:t>
            </a:r>
            <a:endParaRPr lang="en-US" altLang="zh-CN" sz="3600" b="1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lvl="0" indent="0" algn="ctr">
              <a:lnSpc>
                <a:spcPct val="110000"/>
              </a:lnSpc>
              <a:buNone/>
            </a:pPr>
            <a:r>
              <a:rPr lang="en-US" altLang="zh-CN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2025</a:t>
            </a:r>
            <a:r>
              <a:rPr lang="en-US" altLang="zh-CN" b="1" dirty="0">
                <a:solidFill>
                  <a:schemeClr val="dk1"/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Sing With Me National Chinese Music Video</a:t>
            </a:r>
          </a:p>
          <a:p>
            <a:pPr marL="0" lvl="0" indent="0" algn="ctr">
              <a:buNone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Competition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主办方</a:t>
            </a:r>
            <a:endParaRPr lang="en-US" altLang="zh-CN" sz="3200" b="1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北美文教学会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North American Culture and Education Academy  (NACEA)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新美国际文化 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New American International Cultural Corp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NAIC)</a:t>
            </a:r>
          </a:p>
          <a:p>
            <a:pPr marL="0" lvl="0" indent="0" algn="ctr">
              <a:buNone/>
            </a:pPr>
            <a:endParaRPr lang="en-US" altLang="zh-CN" b="1" dirty="0">
              <a:solidFill>
                <a:schemeClr val="dk1"/>
              </a:solidFill>
              <a:latin typeface="STXinwei" panose="02010800040101010101" pitchFamily="2" charset="-122"/>
              <a:ea typeface="STXinwei" panose="02010800040101010101" pitchFamily="2" charset="-122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zh-CN" altLang="zh-CN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9A5F68-9F0A-A343-1364-CBA517EA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75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1A26E-6B25-23F3-A069-8E89A4BD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3" y="2340394"/>
            <a:ext cx="10663687" cy="43810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28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项目电子邮件</a:t>
            </a:r>
            <a:r>
              <a:rPr lang="en-US" altLang="zh-CN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Program Email</a:t>
            </a:r>
            <a:r>
              <a:rPr lang="zh-CN" altLang="en-US" sz="4000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：</a:t>
            </a:r>
            <a:r>
              <a:rPr lang="en-US" sz="4000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  <a:hlinkClick r:id="rId2"/>
              </a:rPr>
              <a:t>admin@naicny.com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  <a:cs typeface="Calibri" panose="020F0502020204030204" pitchFamily="34" charset="0"/>
              </a:rPr>
              <a:t>  </a:t>
            </a:r>
            <a:endParaRPr lang="en-US" altLang="zh-CN" sz="4000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  <a:p>
            <a:pPr marL="0" indent="0">
              <a:buNone/>
            </a:pPr>
            <a:endParaRPr lang="en-US" altLang="zh-CN" sz="4000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“歌唱你我”官网：</a:t>
            </a:r>
            <a:r>
              <a:rPr lang="en-US" altLang="zh-CN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Calibri"/>
                <a:hlinkClick r:id="rId3"/>
              </a:rPr>
              <a:t>https://singwithme.org</a:t>
            </a: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Calibri"/>
              </a:rPr>
              <a:t> </a:t>
            </a:r>
            <a:endParaRPr lang="en-US" altLang="zh-CN" sz="4000" b="1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lang="en-US" altLang="zh-CN" sz="4000" b="1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北美文教学会官网： </a:t>
            </a:r>
            <a:r>
              <a:rPr lang="en-US" altLang="zh-CN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  <a:hlinkClick r:id="rId4"/>
              </a:rPr>
              <a:t>https://www.naceany.com/singwithme</a:t>
            </a:r>
            <a:endParaRPr lang="en-US" altLang="zh-CN" sz="4000" b="1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lang="en-US" altLang="zh-CN" sz="4000" b="1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None/>
            </a:pP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新美国际文化官网： </a:t>
            </a:r>
            <a:r>
              <a:rPr lang="en-US" altLang="zh-CN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  <a:hlinkClick r:id="rId5"/>
              </a:rPr>
              <a:t>https://www.naicny.com/singwithme</a:t>
            </a:r>
            <a:r>
              <a:rPr lang="zh-CN" altLang="en-US" sz="4000" b="1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 </a:t>
            </a:r>
            <a:endParaRPr lang="en-US" altLang="zh-CN" sz="4000" b="1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4000" dirty="0">
                <a:solidFill>
                  <a:srgbClr val="1F497D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Arial"/>
                <a:sym typeface="Arial"/>
              </a:rPr>
              <a:t>   </a:t>
            </a:r>
            <a:endParaRPr lang="en-US" altLang="zh-CN" sz="4000" dirty="0">
              <a:solidFill>
                <a:srgbClr val="1F497D"/>
              </a:solidFill>
              <a:latin typeface="Kaiti TC" panose="02010600040101010101" pitchFamily="2" charset="-120"/>
              <a:ea typeface="Kaiti TC" panose="02010600040101010101" pitchFamily="2" charset="-120"/>
              <a:cs typeface="Arial"/>
              <a:sym typeface="Arial"/>
            </a:endParaRPr>
          </a:p>
        </p:txBody>
      </p:sp>
      <p:sp>
        <p:nvSpPr>
          <p:cNvPr id="5" name="Google Shape;222;g177798e3ea0_0_66">
            <a:extLst>
              <a:ext uri="{FF2B5EF4-FFF2-40B4-BE49-F238E27FC236}">
                <a16:creationId xmlns:a16="http://schemas.microsoft.com/office/drawing/2014/main" id="{36034D83-320A-0E85-5924-452C3FAFF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0269" y="862801"/>
            <a:ext cx="5062347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dk1"/>
                </a:solidFill>
              </a:rPr>
              <a:t>问题答疑</a:t>
            </a:r>
            <a:r>
              <a:rPr lang="en-US" sz="4000" b="1" dirty="0">
                <a:solidFill>
                  <a:schemeClr val="dk1"/>
                </a:solidFill>
              </a:rPr>
              <a:t/>
            </a:r>
            <a:br>
              <a:rPr lang="en-US" sz="4000" b="1" dirty="0">
                <a:solidFill>
                  <a:schemeClr val="dk1"/>
                </a:solidFill>
              </a:rPr>
            </a:br>
            <a:r>
              <a:rPr lang="en-US" sz="4000" b="1" dirty="0">
                <a:solidFill>
                  <a:schemeClr val="dk1"/>
                </a:solidFill>
              </a:rPr>
              <a:t>Questions &amp; Answers</a:t>
            </a: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D81977-E2C1-CBA6-9A7F-C13C9329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2" name="图片 1" descr="图标&#10;&#10;描述已自动生成">
            <a:extLst>
              <a:ext uri="{FF2B5EF4-FFF2-40B4-BE49-F238E27FC236}">
                <a16:creationId xmlns:a16="http://schemas.microsoft.com/office/drawing/2014/main" id="{F6FFD82A-50C9-0BB5-471F-E16C74243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845" y="40803"/>
            <a:ext cx="1973155" cy="197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79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4003F-F585-6CF6-8BCE-A08343AE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45" y="1165711"/>
            <a:ext cx="4134633" cy="855801"/>
          </a:xfrm>
        </p:spPr>
        <p:txBody>
          <a:bodyPr/>
          <a:lstStyle/>
          <a:p>
            <a:r>
              <a:rPr lang="en-US" altLang="zh-CN" sz="4400" b="1" dirty="0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联系沟通方式</a:t>
            </a:r>
            <a:endParaRPr kumimoji="1" lang="zh-CN" alt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2ED1AA-884D-6B41-F8FE-33BAEA10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CCCE87-6C51-5A98-167A-F1A7781CA8CE}"/>
              </a:ext>
            </a:extLst>
          </p:cNvPr>
          <p:cNvSpPr txBox="1"/>
          <p:nvPr/>
        </p:nvSpPr>
        <p:spPr>
          <a:xfrm>
            <a:off x="879895" y="2506645"/>
            <a:ext cx="10473906" cy="234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4572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Wingdings" pitchFamily="2" charset="2"/>
              <a:buChar char="l"/>
            </a:pPr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大赛有关信息请见官网 </a:t>
            </a:r>
            <a:r>
              <a:rPr lang="en-US" altLang="zh-CN" sz="3200" i="1" dirty="0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  <a:sym typeface="KaiTi"/>
              </a:rPr>
              <a:t>https://</a:t>
            </a:r>
            <a:r>
              <a:rPr lang="en-US" altLang="zh-CN" sz="3200" i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  <a:sym typeface="KaiTi"/>
              </a:rPr>
              <a:t>www.singwithme.org</a:t>
            </a:r>
            <a:r>
              <a:rPr lang="en-US" altLang="zh-CN" sz="3200" i="1" dirty="0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Times New Roman" panose="02020603050405020304" pitchFamily="18" charset="0"/>
                <a:sym typeface="KaiTi"/>
              </a:rPr>
              <a:t>/</a:t>
            </a:r>
            <a:endParaRPr kumimoji="1" lang="zh-CN" altLang="en-US" sz="3200" i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marL="571500" lvl="0" indent="-4572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Wingdings" pitchFamily="2" charset="2"/>
              <a:buChar char="l"/>
            </a:pPr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大赛微信群，方便答疑，快速交流</a:t>
            </a:r>
          </a:p>
          <a:p>
            <a:pPr marL="571500" lvl="0" indent="-4572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Wingdings" pitchFamily="2" charset="2"/>
              <a:buChar char="l"/>
            </a:pPr>
            <a:r>
              <a:rPr lang="zh-CN" altLang="en-US" sz="3200" dirty="0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项目邮箱：</a:t>
            </a:r>
            <a:r>
              <a:rPr lang="en-US" altLang="zh-CN" sz="3200" dirty="0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 </a:t>
            </a:r>
            <a:r>
              <a:rPr lang="en-US" altLang="zh-CN" sz="3200" dirty="0" err="1">
                <a:latin typeface="Kaiti TC" panose="02010600040101010101" pitchFamily="2" charset="-120"/>
                <a:ea typeface="Kaiti TC" panose="02010600040101010101" pitchFamily="2" charset="-120"/>
                <a:cs typeface="KaiTi"/>
                <a:sym typeface="KaiTi"/>
              </a:rPr>
              <a:t>admin@naceany.org</a:t>
            </a:r>
            <a:endParaRPr lang="zh-CN" altLang="en-US" sz="3200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002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1A26E-6B25-23F3-A069-8E89A4BD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195" y="1840434"/>
            <a:ext cx="7090347" cy="410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CN" sz="28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Program Email</a:t>
            </a:r>
            <a:r>
              <a:rPr lang="zh-CN" altLang="en-US" sz="28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lang="en-US" altLang="zh-CN" sz="28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admin@naicny.com</a:t>
            </a:r>
            <a:r>
              <a:rPr lang="zh-CN" altLang="en-US" sz="2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CN" altLang="en-US" sz="2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altLang="zh-CN" sz="52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2600" b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歌唱你我官网：</a:t>
            </a:r>
            <a:endParaRPr lang="en-US" altLang="zh-CN" sz="2600" b="1" dirty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chemeClr val="dk1"/>
              </a:buClr>
              <a:buNone/>
            </a:pPr>
            <a:r>
              <a:rPr lang="en-US" altLang="zh-CN" sz="1800" b="1" dirty="0">
                <a:solidFill>
                  <a:srgbClr val="1F497D"/>
                </a:solidFill>
                <a:latin typeface="Arial"/>
                <a:cs typeface="Arial"/>
                <a:sym typeface="Calibri"/>
                <a:hlinkClick r:id="rId3"/>
              </a:rPr>
              <a:t>https://singwithme.org</a:t>
            </a:r>
            <a:r>
              <a:rPr lang="zh-CN" altLang="en-US" sz="1800" b="1" dirty="0">
                <a:solidFill>
                  <a:srgbClr val="1F497D"/>
                </a:solidFill>
                <a:latin typeface="Arial"/>
                <a:cs typeface="Arial"/>
                <a:sym typeface="Calibri"/>
              </a:rPr>
              <a:t> </a:t>
            </a:r>
            <a:endParaRPr lang="en-US" altLang="zh-CN" sz="1800" b="1" dirty="0">
              <a:solidFill>
                <a:srgbClr val="1F497D"/>
              </a:solidFill>
              <a:latin typeface="Arial"/>
              <a:cs typeface="Arial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1800" b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北美文教学会官网</a:t>
            </a:r>
            <a:endParaRPr lang="en-US" altLang="zh-CN" sz="1800" b="1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en-US" altLang="zh-CN" sz="1800" b="1" dirty="0">
                <a:solidFill>
                  <a:srgbClr val="1F497D"/>
                </a:solidFill>
                <a:latin typeface="Arial"/>
                <a:cs typeface="Arial"/>
                <a:sym typeface="Arial"/>
                <a:hlinkClick r:id="rId4"/>
              </a:rPr>
              <a:t>https://www.naceany.com/singwithme</a:t>
            </a:r>
            <a:endParaRPr lang="en-US" altLang="zh-CN" sz="1800" b="1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None/>
            </a:pPr>
            <a:r>
              <a:rPr lang="zh-CN" altLang="en-US" sz="1800" b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新美国际文化官网</a:t>
            </a:r>
            <a:endParaRPr lang="en-US" altLang="zh-CN" sz="1800" b="1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en-US" altLang="zh-CN" sz="1800" b="1" dirty="0">
                <a:solidFill>
                  <a:srgbClr val="1F497D"/>
                </a:solidFill>
                <a:latin typeface="Arial"/>
                <a:cs typeface="Arial"/>
                <a:sym typeface="Arial"/>
                <a:hlinkClick r:id="rId5"/>
              </a:rPr>
              <a:t>https://www.naicny.com/singwithme</a:t>
            </a:r>
            <a:r>
              <a:rPr lang="zh-CN" altLang="en-US" sz="1800" b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 </a:t>
            </a:r>
            <a:endParaRPr lang="en-US" altLang="zh-CN" sz="1800" b="1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None/>
            </a:pPr>
            <a:r>
              <a:rPr lang="zh-CN" altLang="en-US" sz="180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   </a:t>
            </a:r>
            <a:endParaRPr lang="en-US" altLang="zh-CN" sz="180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22;g177798e3ea0_0_66">
            <a:extLst>
              <a:ext uri="{FF2B5EF4-FFF2-40B4-BE49-F238E27FC236}">
                <a16:creationId xmlns:a16="http://schemas.microsoft.com/office/drawing/2014/main" id="{36034D83-320A-0E85-5924-452C3FAFF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4178" y="908771"/>
            <a:ext cx="506234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</a:rPr>
              <a:t>Questions &amp; Answers</a:t>
            </a: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D81977-E2C1-CBA6-9A7F-C13C9329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2" name="图片 1" descr="图标&#10;&#10;描述已自动生成">
            <a:extLst>
              <a:ext uri="{FF2B5EF4-FFF2-40B4-BE49-F238E27FC236}">
                <a16:creationId xmlns:a16="http://schemas.microsoft.com/office/drawing/2014/main" id="{F6FFD82A-50C9-0BB5-471F-E16C74243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845" y="40803"/>
            <a:ext cx="1973155" cy="197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222;g177798e3ea0_0_66">
            <a:extLst>
              <a:ext uri="{FF2B5EF4-FFF2-40B4-BE49-F238E27FC236}">
                <a16:creationId xmlns:a16="http://schemas.microsoft.com/office/drawing/2014/main" id="{73FB68A9-C0B5-D491-C1D9-9719C52E438D}"/>
              </a:ext>
            </a:extLst>
          </p:cNvPr>
          <p:cNvSpPr txBox="1">
            <a:spLocks/>
          </p:cNvSpPr>
          <p:nvPr/>
        </p:nvSpPr>
        <p:spPr>
          <a:xfrm>
            <a:off x="1001747" y="5980877"/>
            <a:ext cx="2931827" cy="7509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200" dirty="0" err="1">
                <a:solidFill>
                  <a:schemeClr val="dk1"/>
                </a:solidFill>
              </a:rPr>
              <a:t>欢迎扫描入群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8" y="1106777"/>
            <a:ext cx="3230957" cy="49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3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ff0e806c_0_5">
            <a:extLst>
              <a:ext uri="{FF2B5EF4-FFF2-40B4-BE49-F238E27FC236}">
                <a16:creationId xmlns:a16="http://schemas.microsoft.com/office/drawing/2014/main" id="{23DA6D8A-563A-51C2-2548-E62D4ABB95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465656"/>
            <a:ext cx="11498893" cy="460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8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8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8000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谢谢大家</a:t>
            </a:r>
            <a:r>
              <a:rPr lang="en-US" sz="80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AE5E3C-5028-9527-EF15-D07AB0B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2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3">
            <a:extLst>
              <a:ext uri="{FF2B5EF4-FFF2-40B4-BE49-F238E27FC236}">
                <a16:creationId xmlns:a16="http://schemas.microsoft.com/office/drawing/2014/main" id="{9E8BE125-DC2F-6E81-B5A8-B960B8B4A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  <a:cs typeface="KaiTi"/>
                <a:sym typeface="KaiTi"/>
              </a:rPr>
              <a:t>Agenda </a:t>
            </a:r>
            <a:r>
              <a:rPr lang="en-US" b="1" dirty="0" err="1">
                <a:latin typeface="SimHei" panose="02010609060101010101" pitchFamily="49" charset="-122"/>
                <a:ea typeface="SimHei" panose="02010609060101010101" pitchFamily="49" charset="-122"/>
                <a:cs typeface="KaiTi"/>
                <a:sym typeface="KaiTi"/>
              </a:rPr>
              <a:t>议程</a:t>
            </a:r>
            <a:endParaRPr b="1" dirty="0">
              <a:latin typeface="SimHei" panose="02010609060101010101" pitchFamily="49" charset="-122"/>
              <a:ea typeface="SimHei" panose="02010609060101010101" pitchFamily="49" charset="-122"/>
              <a:cs typeface="KaiTi"/>
              <a:sym typeface="KaiTi"/>
            </a:endParaRPr>
          </a:p>
        </p:txBody>
      </p:sp>
      <p:sp>
        <p:nvSpPr>
          <p:cNvPr id="5" name="Google Shape;95;p3">
            <a:extLst>
              <a:ext uri="{FF2B5EF4-FFF2-40B4-BE49-F238E27FC236}">
                <a16:creationId xmlns:a16="http://schemas.microsoft.com/office/drawing/2014/main" id="{0FE88C93-BE29-20DD-C4FB-F31F631EE1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6065" y="1690688"/>
            <a:ext cx="59577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2600"/>
            </a:pPr>
            <a:r>
              <a:rPr lang="en-US" sz="3200" b="1" dirty="0" err="1">
                <a:latin typeface="KaiTi"/>
                <a:ea typeface="KaiTi"/>
                <a:cs typeface="KaiTi"/>
                <a:sym typeface="KaiTi"/>
              </a:rPr>
              <a:t>项目与组委会简介</a:t>
            </a:r>
            <a:endParaRPr sz="3200" b="1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04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altLang="zh-CN" sz="3200" b="1" dirty="0">
                <a:latin typeface="KaiTi"/>
                <a:ea typeface="KaiTi"/>
              </a:rPr>
              <a:t>MV</a:t>
            </a:r>
            <a:r>
              <a:rPr lang="zh-CN" altLang="zh-CN" sz="3200" b="1" dirty="0">
                <a:latin typeface="KaiTi"/>
                <a:ea typeface="KaiTi"/>
              </a:rPr>
              <a:t>视频大赛</a:t>
            </a:r>
            <a:r>
              <a:rPr lang="zh-CN" altLang="en-US" sz="3200" b="1" dirty="0">
                <a:latin typeface="KaiTi"/>
                <a:ea typeface="KaiTi"/>
              </a:rPr>
              <a:t>办法 </a:t>
            </a:r>
            <a:r>
              <a:rPr lang="zh-CN" altLang="en-US" sz="3200" b="1" dirty="0">
                <a:latin typeface="KaiTi"/>
                <a:ea typeface="KaiTi"/>
                <a:sym typeface="KaiTi"/>
              </a:rPr>
              <a:t> </a:t>
            </a:r>
            <a:endParaRPr lang="en-US" altLang="zh-CN" sz="3200" b="1" dirty="0">
              <a:latin typeface="KaiTi"/>
              <a:ea typeface="KaiTi"/>
              <a:sym typeface="KaiTi"/>
            </a:endParaRPr>
          </a:p>
          <a:p>
            <a:pPr marL="342900" lvl="0" indent="-304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3200" b="1" dirty="0" err="1">
                <a:latin typeface="KaiTi"/>
                <a:ea typeface="KaiTi"/>
                <a:cs typeface="KaiTi"/>
                <a:sym typeface="KaiTi"/>
              </a:rPr>
              <a:t>评分标准</a:t>
            </a:r>
            <a:endParaRPr lang="en-US" sz="3200" b="1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04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3200" b="1" dirty="0" err="1">
                <a:latin typeface="KaiTi"/>
                <a:ea typeface="KaiTi"/>
                <a:cs typeface="KaiTi"/>
                <a:sym typeface="KaiTi"/>
              </a:rPr>
              <a:t>大赛曲库</a:t>
            </a:r>
            <a:endParaRPr lang="en-US" sz="3200" b="1" dirty="0">
              <a:latin typeface="KaiTi"/>
              <a:ea typeface="KaiTi"/>
              <a:cs typeface="KaiTi"/>
              <a:sym typeface="KaiTi"/>
            </a:endParaRPr>
          </a:p>
          <a:p>
            <a:pPr marL="342900" indent="-3048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2600"/>
            </a:pPr>
            <a:r>
              <a:rPr lang="zh-CN" altLang="zh-CN" sz="3200" b="1" dirty="0">
                <a:latin typeface="KaiTi"/>
                <a:ea typeface="KaiTi"/>
              </a:rPr>
              <a:t>拍摄指南</a:t>
            </a:r>
            <a:endParaRPr lang="en-US" altLang="zh-CN" sz="3200" b="1" dirty="0">
              <a:latin typeface="KaiTi"/>
              <a:ea typeface="KaiTi"/>
              <a:sym typeface="KaiTi"/>
            </a:endParaRPr>
          </a:p>
          <a:p>
            <a:pPr marL="342900" indent="-3048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2600"/>
            </a:pPr>
            <a:r>
              <a:rPr lang="zh-CN" altLang="en-US" sz="3200" b="1" dirty="0">
                <a:latin typeface="KaiTi"/>
                <a:ea typeface="KaiTi"/>
                <a:cs typeface="KaiTi"/>
                <a:sym typeface="KaiTi"/>
              </a:rPr>
              <a:t>答疑</a:t>
            </a:r>
          </a:p>
          <a:p>
            <a:pPr marL="342900" lvl="0" indent="-304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3200" b="1" dirty="0" err="1">
                <a:latin typeface="KaiTi"/>
                <a:ea typeface="KaiTi"/>
                <a:cs typeface="KaiTi"/>
                <a:sym typeface="KaiTi"/>
              </a:rPr>
              <a:t>联系沟通方式</a:t>
            </a:r>
            <a:endParaRPr sz="3200" b="1" dirty="0"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8A1800-57DC-51FA-F2BC-BC11E68E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pic>
        <p:nvPicPr>
          <p:cNvPr id="6" name="图片 5" descr="图标&#10;&#10;描述已自动生成">
            <a:extLst>
              <a:ext uri="{FF2B5EF4-FFF2-40B4-BE49-F238E27FC236}">
                <a16:creationId xmlns:a16="http://schemas.microsoft.com/office/drawing/2014/main" id="{F5FDA5A1-8E83-37A3-4D64-E95C3A56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" y="2005012"/>
            <a:ext cx="3878317" cy="387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5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01216-E28E-1445-FC7F-6414D3D9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97" y="720596"/>
            <a:ext cx="6991303" cy="855801"/>
          </a:xfrm>
        </p:spPr>
        <p:txBody>
          <a:bodyPr>
            <a:normAutofit/>
          </a:bodyPr>
          <a:lstStyle/>
          <a:p>
            <a:r>
              <a:rPr lang="zh-CN" altLang="zh-CN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【歌唱你我】</a:t>
            </a:r>
            <a:r>
              <a:rPr lang="zh-CN" altLang="en-US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组委会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领导委员会</a:t>
            </a:r>
            <a:endParaRPr kumimoji="1" lang="zh-CN" altLang="en-US" sz="6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CBFED-DBAB-ADB5-F8FA-854A14CF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71" y="1576398"/>
            <a:ext cx="11792258" cy="4779952"/>
          </a:xfrm>
        </p:spPr>
        <p:txBody>
          <a:bodyPr>
            <a:noAutofit/>
          </a:bodyPr>
          <a:lstStyle/>
          <a:p>
            <a:pPr marR="53975">
              <a:lnSpc>
                <a:spcPct val="113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Lisa Huang Healy </a:t>
            </a:r>
            <a:r>
              <a:rPr lang="zh-CN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黄丽娟   北美文教学会创始人及执行长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美国新美国际文化创始人、董事长及总裁；美国国际文教学会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AAICE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创始人及执行长；前美国大学理事会中国语言与文化项目副主任</a:t>
            </a:r>
          </a:p>
          <a:p>
            <a:pPr marR="53975">
              <a:lnSpc>
                <a:spcPct val="113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Shuhan C. Wang, PhD </a:t>
            </a:r>
            <a:r>
              <a:rPr lang="zh-CN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王周淑涵博士 项目联合创始人及联合主任</a:t>
            </a:r>
            <a:r>
              <a:rPr lang="zh-CN" altLang="en-US" sz="2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en-US" sz="2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ELE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国际语言教育咨询公司总裁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亚州协会中文教育资深顾问；前马里兰大学国家外语中心副主任，美国联邦星谈计划领导； 前亚洲协会儿童中文及沉浸项目大联网主任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(CELIN)</a:t>
            </a:r>
          </a:p>
          <a:p>
            <a:pPr marR="53975">
              <a:lnSpc>
                <a:spcPct val="113000"/>
              </a:lnSpc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Sean (Xiang) Gao, </a:t>
            </a:r>
            <a:r>
              <a:rPr lang="zh-CN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高翔教授   项目联合创始人及音乐总监</a:t>
            </a:r>
            <a:r>
              <a:rPr lang="zh-CN" altLang="en-US" sz="2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en-US" sz="2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国际音乐会制作人，表演家，教育家和作曲家</a:t>
            </a:r>
          </a:p>
          <a:p>
            <a:pPr marL="0" marR="53975" indent="0">
              <a:lnSpc>
                <a:spcPct val="113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美国特拉华大学首席终身音乐教授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D7350A-73BA-01D1-5CFD-FA13B6E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93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01216-E28E-1445-FC7F-6414D3D9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81" y="887987"/>
            <a:ext cx="7564536" cy="855801"/>
          </a:xfrm>
        </p:spPr>
        <p:txBody>
          <a:bodyPr>
            <a:normAutofit/>
          </a:bodyPr>
          <a:lstStyle/>
          <a:p>
            <a:r>
              <a:rPr lang="zh-CN" altLang="zh-CN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【歌唱你我】</a:t>
            </a:r>
            <a:r>
              <a:rPr lang="zh-CN" altLang="en-US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组委会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专家</a:t>
            </a:r>
            <a:r>
              <a:rPr lang="zh-CN" altLang="en-US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评委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团队</a:t>
            </a:r>
            <a:r>
              <a:rPr lang="en-US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(1)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endParaRPr lang="zh-CN" altLang="en-US" sz="3200" b="1" dirty="0">
              <a:latin typeface="SimHei" panose="02010609060101010101" pitchFamily="49" charset="-122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CBFED-DBAB-ADB5-F8FA-854A14CF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372"/>
            <a:ext cx="10822898" cy="5129837"/>
          </a:xfrm>
        </p:spPr>
        <p:txBody>
          <a:bodyPr>
            <a:noAutofit/>
          </a:bodyPr>
          <a:lstStyle/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Stacy Lyon</a:t>
            </a: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女士，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犹他州教育厅中文沉浸项目主任</a:t>
            </a:r>
          </a:p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杨静悦女士</a:t>
            </a:r>
            <a:r>
              <a:rPr kumimoji="1"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芝加哥公立学区中文项目主任</a:t>
            </a:r>
          </a:p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贾宝才先生</a:t>
            </a:r>
            <a:r>
              <a:rPr kumimoji="1"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加州外语项目咨询委员会委员，退休中文教师</a:t>
            </a:r>
          </a:p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王晓艳女士，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德州领袖学区中文项目主任</a:t>
            </a:r>
          </a:p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李佳行博士</a:t>
            </a:r>
            <a:r>
              <a:rPr kumimoji="1"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密西根州立大学中文副教授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廖山漫女士，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新泽西老桥高中中文教师，美国新泽西州中文教师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    学会副会长</a:t>
            </a:r>
          </a:p>
          <a:p>
            <a:pPr marL="0" marR="53975" indent="0">
              <a:lnSpc>
                <a:spcPct val="113000"/>
              </a:lnSpc>
              <a:buNone/>
            </a:pPr>
            <a:endParaRPr kumimoji="1" lang="zh-CN" altLang="en-US" sz="1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8B23D4-29C3-0434-24A3-0053B7E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51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01216-E28E-1445-FC7F-6414D3D9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0" y="872362"/>
            <a:ext cx="7711440" cy="855801"/>
          </a:xfrm>
        </p:spPr>
        <p:txBody>
          <a:bodyPr>
            <a:normAutofit/>
          </a:bodyPr>
          <a:lstStyle/>
          <a:p>
            <a:r>
              <a:rPr lang="zh-CN" altLang="zh-CN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【歌唱你我】</a:t>
            </a:r>
            <a:r>
              <a:rPr lang="zh-CN" altLang="en-US" sz="32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组委会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专家</a:t>
            </a:r>
            <a:r>
              <a:rPr lang="zh-CN" altLang="en-US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评委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团队</a:t>
            </a:r>
            <a:r>
              <a:rPr lang="en-US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(2)</a:t>
            </a:r>
            <a:r>
              <a:rPr lang="zh-CN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</a:t>
            </a:r>
            <a:endParaRPr lang="zh-CN" altLang="en-US" sz="3200" b="1" dirty="0">
              <a:latin typeface="SimHei" panose="02010609060101010101" pitchFamily="49" charset="-122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CBFED-DBAB-ADB5-F8FA-854A14CF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728163"/>
            <a:ext cx="11673840" cy="5129837"/>
          </a:xfrm>
        </p:spPr>
        <p:txBody>
          <a:bodyPr>
            <a:noAutofit/>
          </a:bodyPr>
          <a:lstStyle/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刘美如博士，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路易斯与克拉克学院世界语言与文学系讲师，俄勒冈州中国理事会理事，北美文教学会策划主任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zh-CN" altLang="en-US" sz="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谭大立博士，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北弗吉尼亚两年制大学中文教授、国际语言系主任，北美文教学会会长，大华府中文教师学会理事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zh-CN" altLang="en-US" sz="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段遐博士，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纽约州锡耶纳学院教育系中文硕士项目主任，研究生导师，北美文教学会项目主任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zh-CN" altLang="en-US" sz="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关春梅女士，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美国中文教师学会理事，印第安纳州前外语学会会长 ；印第安纳州前中文教师学会会长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en-US" altLang="zh-CN" sz="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董治音博士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，特拉华大学副教授，中大西洋区桃李中文教师学会副会长</a:t>
            </a:r>
          </a:p>
          <a:p>
            <a:pPr marR="53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53975">
              <a:lnSpc>
                <a:spcPct val="113000"/>
              </a:lnSpc>
              <a:buFont typeface="Wingdings" panose="05000000000000000000" pitchFamily="2" charset="2"/>
              <a:buChar char="Ø"/>
            </a:pPr>
            <a:endParaRPr kumimoji="1" lang="zh-CN" alt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8B23D4-29C3-0434-24A3-0053B7E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193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09D1-D3BE-0B72-18CE-CF10438E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30" y="2005012"/>
            <a:ext cx="11032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1.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通过音乐表演展示学生的学习成果：激励美国</a:t>
            </a:r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大中小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学的中文学习者展示他们的中文和艺术才华。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培养创造力：通过学习和录制中文歌曲视频，学生可以通过艺术和技术媒介来表达他们对所选主题的创造力、情感等。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丰富中文课程和教学：通过将音乐融入课程和教学，中文课可以扩展内容并加深学生的学习体验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FBC30-8EDE-D634-EBB8-D0D53F7B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0AF865C-4AF0-4518-EF59-3463C95A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30" y="924828"/>
            <a:ext cx="10515600" cy="855801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目标</a:t>
            </a:r>
          </a:p>
        </p:txBody>
      </p:sp>
    </p:spTree>
    <p:extLst>
      <p:ext uri="{BB962C8B-B14F-4D97-AF65-F5344CB8AC3E}">
        <p14:creationId xmlns:p14="http://schemas.microsoft.com/office/powerpoint/2010/main" val="123011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5048E-5B2D-21A1-7787-65F58A83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37" y="698611"/>
            <a:ext cx="6786282" cy="855801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音乐</a:t>
            </a:r>
            <a:r>
              <a:rPr lang="zh-CN" altLang="zh-CN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视频</a:t>
            </a:r>
            <a:r>
              <a:rPr lang="zh-CN" altLang="en-US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MV</a:t>
            </a:r>
            <a:r>
              <a:rPr lang="zh-CN" altLang="en-US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）</a:t>
            </a:r>
            <a:r>
              <a:rPr lang="zh-CN" altLang="zh-CN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大赛</a:t>
            </a:r>
            <a:r>
              <a:rPr lang="zh-CN" altLang="en-US" sz="4000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办法</a:t>
            </a:r>
            <a:r>
              <a:rPr lang="zh-CN" altLang="en-US" sz="36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  </a:t>
            </a:r>
            <a:endParaRPr kumimoji="1" lang="zh-CN" alt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7FCC77-4A50-ACD8-2F7B-B0E52FC2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08" y="1554412"/>
            <a:ext cx="11581583" cy="4875235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zh-CN" altLang="zh-CN" sz="2600" b="1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项目受众</a:t>
            </a:r>
            <a:r>
              <a:rPr lang="zh-CN" altLang="en-US" sz="2600" b="1" dirty="0">
                <a:latin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全美各州注册的中小学及大学各类中文项目（中文为外语和沉浸式项目及</a:t>
            </a:r>
            <a:r>
              <a:rPr lang="en-US" altLang="zh-CN" sz="2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community colleges, colleges, and universities 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）的中文师生都欢迎参加。需要以教师为首报名，组织学生参加。参赛者以中文学生为主，并可邀请其他没学中文但是喜爱音乐演唱的本校同学也来参加。以期扩大本项目的影响力和中文学习的推广。 </a:t>
            </a:r>
            <a:endParaRPr kumimoji="1" lang="en-US" altLang="zh-CN" sz="2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zh-CN" sz="2600" b="1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比赛奖及组别：依学生年级分三个等级</a:t>
            </a:r>
            <a:r>
              <a:rPr lang="zh-CN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zh-CN" altLang="zh-CN" sz="2600" b="1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zh-CN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小学组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：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K-5</a:t>
            </a:r>
            <a:r>
              <a:rPr lang="zh-CN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年级，一等、二等和三等奖及优秀奖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zh-CN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中学组：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6-12 </a:t>
            </a:r>
            <a:r>
              <a:rPr lang="zh-CN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年级，一等、二等和三等奖及优秀奖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zh-CN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大学组：大学及研究生皆可， 将根据参加数目选拔一等及优秀奖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26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6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将选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首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MV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视频入围复赛，在专属官网展出；大约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个原创</a:t>
            </a:r>
            <a:r>
              <a:rPr lang="en-US" altLang="zh-CN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MV</a:t>
            </a:r>
            <a:r>
              <a:rPr lang="zh-CN" altLang="en-US" sz="26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视频将获决赛奖并在线上颁奖典礼展示。</a:t>
            </a:r>
          </a:p>
          <a:p>
            <a:pPr marL="0" lvl="0" indent="0">
              <a:buNone/>
            </a:pPr>
            <a:endParaRPr lang="zh-CN" altLang="zh-CN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9A5F68-9F0A-A343-1364-CBA517EA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7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F17EB-894D-3FFA-0436-9102EBAE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261"/>
            <a:ext cx="10515600" cy="855801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zh-CN" altLang="en-US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大赛</a:t>
            </a:r>
            <a:r>
              <a:rPr lang="zh-CN" altLang="zh-CN" b="1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时间表</a:t>
            </a:r>
            <a:endParaRPr kumimoji="1"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359404-923D-7DB2-6DE1-060A8A53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89FE-93DE-DD42-BCBB-B1E542568823}" type="slidenum">
              <a:rPr kumimoji="1" lang="zh-CN" altLang="en-US" smtClean="0"/>
              <a:t>9</a:t>
            </a:fld>
            <a:endParaRPr kumimoji="1" lang="zh-CN" alt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5AC6EF7-514D-CAC2-3B50-96196BC61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67796"/>
              </p:ext>
            </p:extLst>
          </p:nvPr>
        </p:nvGraphicFramePr>
        <p:xfrm>
          <a:off x="368060" y="1593742"/>
          <a:ext cx="11455879" cy="4956610"/>
        </p:xfrm>
        <a:graphic>
          <a:graphicData uri="http://schemas.openxmlformats.org/drawingml/2006/table">
            <a:tbl>
              <a:tblPr firstRow="1" firstCol="1" bandRow="1"/>
              <a:tblGrid>
                <a:gridCol w="1928954">
                  <a:extLst>
                    <a:ext uri="{9D8B030D-6E8A-4147-A177-3AD203B41FA5}">
                      <a16:colId xmlns:a16="http://schemas.microsoft.com/office/drawing/2014/main" val="298840297"/>
                    </a:ext>
                  </a:extLst>
                </a:gridCol>
                <a:gridCol w="9526925">
                  <a:extLst>
                    <a:ext uri="{9D8B030D-6E8A-4147-A177-3AD203B41FA5}">
                      <a16:colId xmlns:a16="http://schemas.microsoft.com/office/drawing/2014/main" val="3371204715"/>
                    </a:ext>
                  </a:extLst>
                </a:gridCol>
              </a:tblGrid>
              <a:tr h="89619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2024. 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-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2025.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ja-JP" altLang="en-US" sz="36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12/13</a:t>
                      </a:r>
                      <a:r>
                        <a:rPr lang="zh-CN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线上说明会 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1/5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  教师报名截止 </a:t>
                      </a:r>
                      <a:endParaRPr lang="zh-CN" altLang="en-US" sz="24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563588"/>
                  </a:ext>
                </a:extLst>
              </a:tr>
              <a:tr h="61027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en-US" altLang="zh-CN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zh-CN" altLang="en-US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zh-CN" altLang="en-US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endParaRPr lang="en-US" altLang="ja-JP" sz="2400" b="1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36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panose="05050102010706020507" pitchFamily="18" charset="2"/>
                        <a:buNone/>
                      </a:pPr>
                      <a:r>
                        <a:rPr lang="en-US" altLang="zh-CN" sz="2400" b="0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2/28</a:t>
                      </a:r>
                      <a:r>
                        <a:rPr lang="zh-CN" altLang="en-US" sz="2400" b="0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 提交学生团队录制的视频截止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日期</a:t>
                      </a:r>
                      <a:endParaRPr lang="zh-CN" altLang="en-US" sz="24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43947"/>
                  </a:ext>
                </a:extLst>
              </a:tr>
              <a:tr h="231454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. 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endParaRPr lang="ja-JP" altLang="en-US" sz="36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3/17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 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宣布专家团队评审</a:t>
                      </a:r>
                      <a:r>
                        <a:rPr lang="en-US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MV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视频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的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复赛入围名单</a:t>
                      </a:r>
                    </a:p>
                    <a:p>
                      <a:pPr lvl="0" algn="l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4/7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  </a:t>
                      </a:r>
                      <a:r>
                        <a:rPr lang="zh-CN" altLang="zh-CN" sz="2400" kern="1200" dirty="0" smtClean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提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交决赛视频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学生团队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可以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修改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或录制</a:t>
                      </a:r>
                      <a:r>
                        <a:rPr lang="zh-CN" altLang="zh-CN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参加决赛的音乐视频。</a:t>
                      </a:r>
                    </a:p>
                    <a:p>
                      <a:pPr lvl="0" algn="l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4/14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 </a:t>
                      </a:r>
                      <a:r>
                        <a:rPr lang="zh-CN" altLang="en-US" sz="2400" kern="1200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宣布</a:t>
                      </a: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专家团队评审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MV</a:t>
                      </a: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视频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结果</a:t>
                      </a: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，通知获奖者</a:t>
                      </a:r>
                    </a:p>
                    <a:p>
                      <a:pPr algn="l"/>
                      <a:endParaRPr lang="zh-CN" altLang="en-US" sz="2400" b="0" i="0" u="none" strike="noStrike" dirty="0">
                        <a:effectLst/>
                        <a:highlight>
                          <a:srgbClr val="00FF00"/>
                        </a:highligh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81100"/>
                  </a:ext>
                </a:extLst>
              </a:tr>
              <a:tr h="82173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en-US" altLang="zh-CN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.4</a:t>
                      </a:r>
                      <a:r>
                        <a:rPr lang="zh-CN" altLang="en-US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ja-JP" altLang="en-US" sz="2400" b="1" i="0" u="none" strike="noStrike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月</a:t>
                      </a:r>
                      <a:endParaRPr lang="ja-JP" altLang="en-US" sz="36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panose="05050102010706020507" pitchFamily="18" charset="2"/>
                        <a:buNone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4/26  </a:t>
                      </a: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颁奖典礼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,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颁发奖品、证书、礼卡 </a:t>
                      </a:r>
                      <a:endParaRPr lang="zh-CN" altLang="en-US" sz="2400" b="0" i="0" u="none" strike="noStrike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70105" marR="70105" marT="9737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5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2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7342</TotalTime>
  <Words>3199</Words>
  <Application>Microsoft Office PowerPoint</Application>
  <PresentationFormat>宽屏</PresentationFormat>
  <Paragraphs>295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Aptos</vt:lpstr>
      <vt:lpstr>KaiTi</vt:lpstr>
      <vt:lpstr>Kaiti TC</vt:lpstr>
      <vt:lpstr>等线</vt:lpstr>
      <vt:lpstr>等线</vt:lpstr>
      <vt:lpstr>等线 Light</vt:lpstr>
      <vt:lpstr>SimHei</vt:lpstr>
      <vt:lpstr>STXinwei</vt:lpstr>
      <vt:lpstr>STXingkai</vt:lpstr>
      <vt:lpstr>宋体</vt:lpstr>
      <vt:lpstr>Arial</vt:lpstr>
      <vt:lpstr>Calibri</vt:lpstr>
      <vt:lpstr>Calibri Light</vt:lpstr>
      <vt:lpstr>Symbol</vt:lpstr>
      <vt:lpstr>times new roman</vt:lpstr>
      <vt:lpstr>times new roman</vt:lpstr>
      <vt:lpstr>Wingdings</vt:lpstr>
      <vt:lpstr>Office 主题​​</vt:lpstr>
      <vt:lpstr>2025 “歌唱你我”全美学生 中文歌曲视频大赛说明会</vt:lpstr>
      <vt:lpstr>项目名称</vt:lpstr>
      <vt:lpstr>Agenda 议程</vt:lpstr>
      <vt:lpstr>【歌唱你我】组委会领导委员会</vt:lpstr>
      <vt:lpstr>【歌唱你我】组委会专家评委团队 (1) </vt:lpstr>
      <vt:lpstr>【歌唱你我】组委会专家评委团队 (2) </vt:lpstr>
      <vt:lpstr>目标</vt:lpstr>
      <vt:lpstr>音乐视频（MV）大赛办法   </vt:lpstr>
      <vt:lpstr>  大赛时间表</vt:lpstr>
      <vt:lpstr> 评分标准</vt:lpstr>
      <vt:lpstr>PowerPoint 演示文稿</vt:lpstr>
      <vt:lpstr>PowerPoint 演示文稿</vt:lpstr>
      <vt:lpstr> 大赛曲目  </vt:lpstr>
      <vt:lpstr>PowerPoint 演示文稿</vt:lpstr>
      <vt:lpstr>PowerPoint 演示文稿</vt:lpstr>
      <vt:lpstr>PowerPoint 演示文稿</vt:lpstr>
      <vt:lpstr>PowerPoint 演示文稿</vt:lpstr>
      <vt:lpstr>视频拍摄指南（2） </vt:lpstr>
      <vt:lpstr>音频录制指南（3） </vt:lpstr>
      <vt:lpstr>问题答疑 Questions &amp; Answers</vt:lpstr>
      <vt:lpstr>联系沟通方式</vt:lpstr>
      <vt:lpstr>Questions &amp; Answers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SA8710</dc:creator>
  <cp:lastModifiedBy>Administrator</cp:lastModifiedBy>
  <cp:revision>207</cp:revision>
  <dcterms:created xsi:type="dcterms:W3CDTF">2024-01-05T01:20:42Z</dcterms:created>
  <dcterms:modified xsi:type="dcterms:W3CDTF">2024-12-16T16:15:45Z</dcterms:modified>
</cp:coreProperties>
</file>